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60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B479-B86F-4B3B-92CC-A65D21022A71}" type="datetime1">
              <a:rPr lang="pt-BR" smtClean="0"/>
              <a:t>22/10/2024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53290-F0ED-46B1-B74B-2F3871D103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77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89ABE-C638-43EB-8FF2-1C40E4E3A55D}" type="datetime1">
              <a:rPr lang="pt-BR" smtClean="0"/>
              <a:pPr/>
              <a:t>22/10/2024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69BF2-40CB-4D1C-9AF8-B52A60A65A5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54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65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64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45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51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855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238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495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030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8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70E9B-807F-4AE6-92CC-96282D5E7311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90B64-7C24-4AC5-981A-18293759B464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21156-01AE-471C-8785-A0104C41415F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79FE1-4EE1-4F09-AF1C-ADB867A4DDB7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32E7D4-C3C8-491E-AF18-B3F00DDC0614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9EE8-2544-4943-81D3-517B336FA10A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952E2D-6498-45E7-A8E3-132689DDCE1E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953FF-B44C-4032-BE08-263E004F48D0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CED91-10F8-4F28-862B-FD4E3A97170A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FC77E-2AA3-4152-A54C-74981BE28E55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 rtl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EC681D4-C3A8-4CE6-91AF-0785B228C7CF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B6EA007-E4DD-442B-86B0-09BBF9FC84DB}" type="datetime1">
              <a:rPr lang="pt-BR" noProof="0" smtClean="0"/>
              <a:t>22/10/2024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221725/social-media-tre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sys-advisor.com/2019/08/12/quest-ce-qui-fait-un-bon-ingenieur/" TargetMode="External"/><Relationship Id="rId4" Type="http://schemas.openxmlformats.org/officeDocument/2006/relationships/hyperlink" Target="https://pixabay.com/it/robot-robotica-futuro-tecnologia-265869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s/photo/826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7560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t-br/foto/16312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sys-advisor.com/2019/08/12/quest-ce-qui-fait-un-bon-ingenieur/" TargetMode="External"/><Relationship Id="rId4" Type="http://schemas.openxmlformats.org/officeDocument/2006/relationships/hyperlink" Target="https://pxhere.com/pt/photo/92492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916" y="1305516"/>
            <a:ext cx="5039536" cy="2352084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pt-BR" sz="2000" b="0" i="0" dirty="0">
                <a:solidFill>
                  <a:srgbClr val="FFFFFF"/>
                </a:solidFill>
                <a:effectLst/>
                <a:latin typeface="Fira Sans" panose="020F0502020204030204" pitchFamily="34" charset="0"/>
              </a:rPr>
              <a:t>Compreendendo a Estrutura e Funcionamento da Árvore Trie na Computação</a:t>
            </a:r>
            <a:endParaRPr lang="pt-BR" sz="4000" dirty="0">
              <a:solidFill>
                <a:schemeClr val="tx1"/>
              </a:solidFill>
            </a:endParaRPr>
          </a:p>
        </p:txBody>
      </p:sp>
      <p:pic>
        <p:nvPicPr>
          <p:cNvPr id="5" name="Imagem 4" descr="Números de negociações financeira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9E358A32-66BE-4F1C-E44F-A994657B4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916" y="4352544"/>
            <a:ext cx="5039536" cy="2352084"/>
          </a:xfrm>
        </p:spPr>
        <p:txBody>
          <a:bodyPr/>
          <a:lstStyle/>
          <a:p>
            <a:r>
              <a:rPr lang="pt-BR" dirty="0"/>
              <a:t>Alunos:</a:t>
            </a:r>
          </a:p>
          <a:p>
            <a:r>
              <a:rPr lang="pt-BR" dirty="0"/>
              <a:t>Jader Rogerio dos Santos Neto</a:t>
            </a:r>
          </a:p>
          <a:p>
            <a:r>
              <a:rPr lang="pt-BR" dirty="0"/>
              <a:t>Leonardo Lucca Holanda de Paula</a:t>
            </a:r>
          </a:p>
          <a:p>
            <a:r>
              <a:rPr lang="pt-BR" dirty="0"/>
              <a:t>Nelson Alves Sousa Moreira </a:t>
            </a:r>
          </a:p>
          <a:p>
            <a:r>
              <a:rPr lang="pt-BR" dirty="0" err="1"/>
              <a:t>Narel</a:t>
            </a:r>
            <a:r>
              <a:rPr lang="pt-BR" dirty="0"/>
              <a:t> Silva de Oliveira 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4ABB68-584E-C2E9-689B-351A8587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36" y="352425"/>
            <a:ext cx="6274439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3BB9B2-745D-EF26-DFBB-8D1ACF95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2" y="172082"/>
            <a:ext cx="7297168" cy="29817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90FDBE-29B0-5469-D3FF-7C132B73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8"/>
          <a:stretch/>
        </p:blipFill>
        <p:spPr>
          <a:xfrm>
            <a:off x="751189" y="2780097"/>
            <a:ext cx="10402752" cy="39058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97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839" y="2841504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Obrigado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977" r="25977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3" y="144031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8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Introdução à Árvore Trie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 descr="Mão com caneta apontando números financeiro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1084936"/>
            <a:ext cx="6586329" cy="5342368"/>
          </a:xfrm>
        </p:spPr>
        <p:txBody>
          <a:bodyPr rtlCol="0" anchor="ctr"/>
          <a:lstStyle/>
          <a:p>
            <a:pPr marL="0" indent="0" algn="ctr" rtl="0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As árvores Trie são estruturas de dados projetadas para armazenar um conjunto de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strings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 forma eficiente. Elas são particularmente úteis para implementar pesquisas rápidas e prefixo de palavras. </a:t>
            </a:r>
            <a:r>
              <a:rPr lang="pt-BR" dirty="0">
                <a:solidFill>
                  <a:srgbClr val="FFFFFF"/>
                </a:solidFill>
                <a:latin typeface="Roboto" panose="02000000000000000000" pitchFamily="2" charset="0"/>
              </a:rPr>
              <a:t>A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presentaremos a definição básica, as vantagens e as aplicações das árvores Trie, mostrando sua importância no contexto de </a:t>
            </a:r>
            <a:r>
              <a:rPr lang="pt-BR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algoritmos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e inteligência artificial.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3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10" y="418508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2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O que é uma Árvore Trie?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704" r="17704"/>
          <a:stretch/>
        </p:blipFill>
        <p:spPr>
          <a:xfrm>
            <a:off x="7534655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3" y="1270599"/>
            <a:ext cx="6586329" cy="5342368"/>
          </a:xfrm>
        </p:spPr>
        <p:txBody>
          <a:bodyPr rtlCol="0" anchor="ctr"/>
          <a:lstStyle/>
          <a:p>
            <a:pPr marL="0" indent="0" algn="ctr" rtl="0">
              <a:buNone/>
            </a:pP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Uma árvore Trie, também conhecida como árvore de prefixos, é uma estrutura de dados que armazena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strings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de maneira hierárquica. Cada nó da árvore representa um caractere de uma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string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, e as palavras são formadas ao percorrer do nó raiz até as folhas. A principal vantagem dessa estrutura é que ela permite buscas muito rápidas, especialmente quando se trabalha com dicionários ou buscas em grande escala.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19483A-3C9A-37B9-8395-0793A6A66DE8}"/>
              </a:ext>
            </a:extLst>
          </p:cNvPr>
          <p:cNvSpPr txBox="1"/>
          <p:nvPr/>
        </p:nvSpPr>
        <p:spPr>
          <a:xfrm>
            <a:off x="7534655" y="6858000"/>
            <a:ext cx="4657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5" tooltip="https://sys-advisor.com/2019/08/12/quest-ce-qui-fait-un-bon-ingenieur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6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40168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2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3" y="144031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0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Estrutura da Árvore Trie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900" r="3090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561" y="1093304"/>
            <a:ext cx="6586329" cy="4421083"/>
          </a:xfrm>
        </p:spPr>
        <p:txBody>
          <a:bodyPr numCol="1" rtlCol="0" anchor="t">
            <a:normAutofit/>
          </a:bodyPr>
          <a:lstStyle/>
          <a:p>
            <a:pPr marL="0" indent="0" algn="ctr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Componentes principais de uma árvore Trie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814C285-2BC0-AF87-FE54-718231BA1236}"/>
              </a:ext>
            </a:extLst>
          </p:cNvPr>
          <p:cNvSpPr txBox="1">
            <a:spLocks/>
          </p:cNvSpPr>
          <p:nvPr/>
        </p:nvSpPr>
        <p:spPr>
          <a:xfrm>
            <a:off x="4967785" y="1667301"/>
            <a:ext cx="7001302" cy="4788090"/>
          </a:xfrm>
          <a:prstGeom prst="rect">
            <a:avLst/>
          </a:prstGeom>
        </p:spPr>
        <p:txBody>
          <a:bodyPr vert="horz" lIns="91440" tIns="45720" rIns="91440" bIns="45720" numCol="2" spcCol="360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00B050"/>
                </a:solidFill>
                <a:latin typeface="Roboto" panose="02000000000000000000" pitchFamily="2" charset="0"/>
              </a:rPr>
              <a:t>Nó da Árvore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pt-BR" sz="1700" dirty="0">
                <a:solidFill>
                  <a:schemeClr val="bg1"/>
                </a:solidFill>
                <a:latin typeface="Roboto" panose="02000000000000000000" pitchFamily="2" charset="0"/>
              </a:rPr>
              <a:t>Os nós da árvore Trie contêm links ou referências para seus filhos, que representam caracteres subsequentes. Cada nó também armazena um valor booleano que indica se ele marca o final de uma palavra.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00B050"/>
                </a:solidFill>
                <a:latin typeface="Roboto" panose="02000000000000000000" pitchFamily="2" charset="0"/>
              </a:rPr>
              <a:t>Raiz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chemeClr val="bg1"/>
                </a:solidFill>
                <a:latin typeface="Roboto" panose="02000000000000000000" pitchFamily="2" charset="0"/>
              </a:rPr>
              <a:t>A raiz da Trie é o ponto inicial da árvore, não representa nenhum caractere. Todas as outras palavras na estrutura derivam dessa raiz.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700" dirty="0">
              <a:solidFill>
                <a:srgbClr val="00B050"/>
              </a:solidFill>
              <a:latin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00B050"/>
                </a:solidFill>
                <a:latin typeface="Roboto" panose="02000000000000000000" pitchFamily="2" charset="0"/>
              </a:rPr>
              <a:t>Folhas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FFFFFF"/>
                </a:solidFill>
                <a:latin typeface="Roboto" panose="02000000000000000000" pitchFamily="2" charset="0"/>
              </a:rPr>
              <a:t>As folhas são nós que correspondem ao final de palavras. Elas são essenciais para indicar que uma sequência de caracteres forma uma palavra do dicionário.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1700" dirty="0">
              <a:solidFill>
                <a:srgbClr val="FFFFFF"/>
              </a:solidFill>
              <a:latin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00B050"/>
                </a:solidFill>
                <a:latin typeface="Roboto" panose="02000000000000000000" pitchFamily="2" charset="0"/>
              </a:rPr>
              <a:t>Estruturas de Dados de Suporte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700" dirty="0">
                <a:solidFill>
                  <a:srgbClr val="FFFFFF"/>
                </a:solidFill>
                <a:latin typeface="Roboto" panose="02000000000000000000" pitchFamily="2" charset="0"/>
              </a:rPr>
              <a:t>Para eficiência, podemos associar cada nó com uma tabela de </a:t>
            </a:r>
            <a:r>
              <a:rPr lang="pt-BR" sz="1700" dirty="0" err="1">
                <a:solidFill>
                  <a:srgbClr val="FFFFFF"/>
                </a:solidFill>
                <a:latin typeface="Roboto" panose="02000000000000000000" pitchFamily="2" charset="0"/>
              </a:rPr>
              <a:t>hash</a:t>
            </a:r>
            <a:r>
              <a:rPr lang="pt-BR" sz="1700" dirty="0">
                <a:solidFill>
                  <a:srgbClr val="FFFFFF"/>
                </a:solidFill>
                <a:latin typeface="Roboto" panose="02000000000000000000" pitchFamily="2" charset="0"/>
              </a:rPr>
              <a:t> ou vetor, permitindo acesso rápido aos filhos, embora a memória consuma mais na busca por mais caracteres.</a:t>
            </a:r>
          </a:p>
        </p:txBody>
      </p:sp>
    </p:spTree>
    <p:extLst>
      <p:ext uri="{BB962C8B-B14F-4D97-AF65-F5344CB8AC3E}">
        <p14:creationId xmlns:p14="http://schemas.microsoft.com/office/powerpoint/2010/main" val="287376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10" y="418508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0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Como funciona a Busca em Tries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363" r="27363"/>
          <a:stretch/>
        </p:blipFill>
        <p:spPr>
          <a:xfrm>
            <a:off x="7534655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3" y="1270599"/>
            <a:ext cx="6586329" cy="5342368"/>
          </a:xfrm>
        </p:spPr>
        <p:txBody>
          <a:bodyPr rtlCol="0" anchor="ctr"/>
          <a:lstStyle/>
          <a:p>
            <a:pPr marL="0" indent="0" algn="l">
              <a:buNone/>
            </a:pPr>
            <a:r>
              <a:rPr lang="pt-BR" sz="1800" b="0" i="1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“O processo de busca eficiente”</a:t>
            </a:r>
          </a:p>
          <a:p>
            <a:pPr marL="0" indent="0" algn="l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Início da Busca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 busca em uma árvore Trie começa a partir da raiz e avança de nó para nó, seguindo os caracteres da palavra desejada.</a:t>
            </a:r>
          </a:p>
          <a:p>
            <a:pPr marL="0" indent="0" algn="l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Verificação de Existência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Durante a busca, se um caractere não está presente em um nó, significa que a palavra não existe na Trie. Se todos os caracteres forem encontrados, verificamos se a última letra corresponde a um final de palavra.</a:t>
            </a:r>
          </a:p>
          <a:p>
            <a:pPr marL="0" indent="0" algn="l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Complexidade de Tempo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 complexidade de tempo para buscar uma palavra em uma Trie é O(n), onde n é o comprimento da palavra. Isso é mais rápido do que buscar em listas ou </a:t>
            </a:r>
            <a:r>
              <a:rPr lang="pt-BR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arrays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11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3" y="144031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2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Vantagens das Árvores Trie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544" r="27544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1084936"/>
            <a:ext cx="6586329" cy="5342368"/>
          </a:xfrm>
        </p:spPr>
        <p:txBody>
          <a:bodyPr rtlCol="0" anchor="ctr"/>
          <a:lstStyle/>
          <a:p>
            <a:pPr marL="228600" lvl="1" indent="0">
              <a:buNone/>
            </a:pPr>
            <a:r>
              <a:rPr lang="pt-BR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Busca Rápida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As árvores Trie oferecem um método de busca otimizado com complexidade de O(n), tornando-as ideais para aplicações que requerem pesquisa intensa de palavras.</a:t>
            </a:r>
          </a:p>
          <a:p>
            <a:pPr marL="228600" lvl="1" indent="0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Eficiência de Prefixos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Além de buscar palavras completas, elas podem também fazer buscas de prefixos rapidamente, facilitando a implementação de funções de autocompletar.</a:t>
            </a:r>
          </a:p>
        </p:txBody>
      </p:sp>
    </p:spTree>
    <p:extLst>
      <p:ext uri="{BB962C8B-B14F-4D97-AF65-F5344CB8AC3E}">
        <p14:creationId xmlns:p14="http://schemas.microsoft.com/office/powerpoint/2010/main" val="304839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10" y="418508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8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Aplicações práticas das Árvores Trie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363" r="27363"/>
          <a:stretch/>
        </p:blipFill>
        <p:spPr>
          <a:xfrm>
            <a:off x="7534655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33" y="1270599"/>
            <a:ext cx="6586329" cy="5342368"/>
          </a:xfrm>
        </p:spPr>
        <p:txBody>
          <a:bodyPr numCol="1" rtlCol="0" anchor="ctr"/>
          <a:lstStyle/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Casos de uso na programação</a:t>
            </a:r>
          </a:p>
          <a:p>
            <a:pPr marL="0" indent="0" algn="l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Corretores Ortográficos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Árvores Trie são amplamente utilizadas em corretores ortográficos, onde permitem a verificação rápida de palavras e sugestões de correção.</a:t>
            </a:r>
          </a:p>
          <a:p>
            <a:pPr marL="0" indent="0" algn="l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Sistemas de Autocomplete</a:t>
            </a:r>
          </a:p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Em aplicativos de busca e redes sociais, as Tries são usadas para implementar funcionalidades de autocompletar, melhorando a experiência do usuário.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FDA69D-F23D-AB30-A90C-CDCAC381EE5E}"/>
              </a:ext>
            </a:extLst>
          </p:cNvPr>
          <p:cNvSpPr txBox="1"/>
          <p:nvPr/>
        </p:nvSpPr>
        <p:spPr>
          <a:xfrm>
            <a:off x="7534655" y="6858000"/>
            <a:ext cx="4657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5" tooltip="https://sys-advisor.com/2019/08/12/quest-ce-qui-fait-un-bon-ingenieur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6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54491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F854F1-8FFD-476A-0023-9D336FF16639}"/>
              </a:ext>
            </a:extLst>
          </p:cNvPr>
          <p:cNvSpPr/>
          <p:nvPr/>
        </p:nvSpPr>
        <p:spPr>
          <a:xfrm>
            <a:off x="-2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3" y="144031"/>
            <a:ext cx="4451773" cy="796873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sz="1000" b="0" i="0" dirty="0">
                <a:solidFill>
                  <a:srgbClr val="FFFFFF"/>
                </a:solidFill>
                <a:effectLst/>
                <a:latin typeface="Fira Sans" panose="020B0503050000020004" pitchFamily="34" charset="0"/>
              </a:rPr>
              <a:t>Desafios e Limitações das Árvores Trie</a:t>
            </a:r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361" r="2736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1084936"/>
            <a:ext cx="6586329" cy="5342368"/>
          </a:xfrm>
        </p:spPr>
        <p:txBody>
          <a:bodyPr rtlCol="0" anchor="ctr"/>
          <a:lstStyle/>
          <a:p>
            <a:pPr marL="0" indent="0" algn="l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Problemas enfrentados ao usar Tries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Uso de Memória</a:t>
            </a:r>
          </a:p>
          <a:p>
            <a:pPr marL="0" indent="0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Embora as árvores Trie sejam eficientes em busca, elas podem consumir uma quantidade considerável de memória, especialmente se a profundidade da árvore for alta.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Complexidade na Implementação</a:t>
            </a:r>
          </a:p>
          <a:p>
            <a:pPr marL="0" indent="0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 implementação de uma árvore Trie pode ser mais complexa do que outras estruturas simples, fazendo com que novos desenvolvedores tenham dificuldades.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Desafios de Maior Escala</a:t>
            </a:r>
          </a:p>
          <a:p>
            <a:pPr marL="0" indent="0">
              <a:buNone/>
            </a:pP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Ao armazenar um grande número de </a:t>
            </a:r>
            <a:r>
              <a:rPr lang="pt-BR" sz="1800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strings</a:t>
            </a:r>
            <a:r>
              <a:rPr lang="pt-BR" sz="1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, o desempenho da árvore pode ser afetado. Estruturas híbridas podem ser necessárias em aplicações massivas.</a:t>
            </a:r>
          </a:p>
          <a:p>
            <a:pPr marL="228600" lvl="1" indent="0">
              <a:buNone/>
            </a:pPr>
            <a:endParaRPr lang="pt-BR" sz="1800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0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9089F63-7F19-691F-F4CC-C2C2607A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7" y="361502"/>
            <a:ext cx="5048955" cy="32103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9B4E09-58F7-4E01-6A7E-53118FC67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07" y="1406433"/>
            <a:ext cx="6433366" cy="52043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082708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financeiro</Template>
  <TotalTime>1759</TotalTime>
  <Words>682</Words>
  <Application>Microsoft Office PowerPoint</Application>
  <PresentationFormat>Widescreen</PresentationFormat>
  <Paragraphs>61</Paragraphs>
  <Slides>12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Fira Sans</vt:lpstr>
      <vt:lpstr>Gill Sans MT</vt:lpstr>
      <vt:lpstr>Roboto</vt:lpstr>
      <vt:lpstr>Pacote</vt:lpstr>
      <vt:lpstr>Compreendendo a Estrutura e Funcionamento da Árvore Trie na Computação</vt:lpstr>
      <vt:lpstr>Introdução à Árvore Trie</vt:lpstr>
      <vt:lpstr>O que é uma Árvore Trie?</vt:lpstr>
      <vt:lpstr>Estrutura da Árvore Trie</vt:lpstr>
      <vt:lpstr>Como funciona a Busca em Tries</vt:lpstr>
      <vt:lpstr>Vantagens das Árvores Trie</vt:lpstr>
      <vt:lpstr>Aplicações práticas das Árvores Trie</vt:lpstr>
      <vt:lpstr>Desafios e Limitações das Árvores Trie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Compreendendo a Estrutura e Funcionamento da Árvore Trie na Computação</dc:title>
  <dc:creator>jader neto</dc:creator>
  <cp:lastModifiedBy>jader neto</cp:lastModifiedBy>
  <cp:revision>8</cp:revision>
  <dcterms:created xsi:type="dcterms:W3CDTF">2024-10-21T04:32:08Z</dcterms:created>
  <dcterms:modified xsi:type="dcterms:W3CDTF">2024-10-22T19:36:16Z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